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_rels/notesSlide2.xml.rels" ContentType="application/vnd.openxmlformats-package.relationships+xml"/>
  <Override PartName="/ppt/notesSlides/_rels/notesSlide4.xml.rels" ContentType="application/vnd.openxmlformats-package.relationships+xml"/>
  <Override PartName="/ppt/notesSlides/_rels/notesSlide6.xml.rels" ContentType="application/vnd.openxmlformats-package.relationships+xml"/>
  <Override PartName="/ppt/notesSlides/_rels/notesSlide7.xml.rels" ContentType="application/vnd.openxmlformats-package.relationships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media/image1.jpeg" ContentType="image/jpeg"/>
  <Override PartName="/ppt/media/image2.png" ContentType="image/png"/>
  <Override PartName="/ppt/media/image3.jpeg" ContentType="image/jpeg"/>
  <Override PartName="/ppt/media/image5.png" ContentType="image/png"/>
  <Override PartName="/ppt/media/image4.png" ContentType="image/png"/>
  <Override PartName="/ppt/media/image6.png" ContentType="image/png"/>
  <Override PartName="/ppt/media/image8.jpeg" ContentType="image/jpeg"/>
  <Override PartName="/ppt/media/image7.jpeg" ContentType="image/jpeg"/>
  <Override PartName="/ppt/media/image9.png" ContentType="image/png"/>
  <Override PartName="/ppt/media/image10.png" ContentType="image/png"/>
  <Override PartName="/ppt/media/image11.png" ContentType="image/png"/>
  <Override PartName="/ppt/media/image12.png" ContentType="image/png"/>
  <Override PartName="/ppt/media/image13.png" ContentType="image/png"/>
  <Override PartName="/ppt/media/image14.jpeg" ContentType="image/jpeg"/>
  <Override PartName="/ppt/media/image15.jpeg" ContentType="image/jpeg"/>
  <Override PartName="/ppt/media/image16.png" ContentType="image/png"/>
  <Override PartName="/ppt/media/image17.png" ContentType="image/png"/>
  <Override PartName="/ppt/media/image18.png" ContentType="image/png"/>
  <Override PartName="/ppt/media/image19.png" ContentType="image/png"/>
  <Override PartName="/ppt/media/image20.png" ContentType="image/png"/>
  <Override PartName="/ppt/media/image21.jpeg" ContentType="image/jpeg"/>
  <Override PartName="/ppt/media/image22.png" ContentType="image/png"/>
  <Override PartName="/ppt/media/image23.png" ContentType="image/png"/>
  <Override PartName="/ppt/media/image24.png" ContentType="image/png"/>
  <Override PartName="/ppt/media/image25.png" ContentType="image/png"/>
  <Override PartName="/ppt/media/image26.jpeg" ContentType="image/jpeg"/>
  <Override PartName="/ppt/media/image27.png" ContentType="image/png"/>
  <Override PartName="/ppt/presProps.xml" ContentType="application/vnd.openxmlformats-officedocument.presentationml.presProps+xml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12192000" cy="6858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Для перемещения страницы щёлкните мышью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ru-RU" sz="2000" spc="-1" strike="noStrike">
                <a:latin typeface="Arial"/>
              </a:rPr>
              <a:t>Для правки формата примечаний щёлкните мышью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ru-RU" sz="1400" spc="-1" strike="noStrike">
                <a:latin typeface="Times New Roman"/>
              </a:rPr>
              <a:t>&lt;верхний колонтитул&gt;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algn="r"/>
            <a:r>
              <a:rPr b="0" lang="ru-RU" sz="1400" spc="-1" strike="noStrike">
                <a:latin typeface="Times New Roman"/>
              </a:rPr>
              <a:t>&lt;дата/время&gt;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r>
              <a:rPr b="0" lang="ru-RU" sz="1400" spc="-1" strike="noStrike">
                <a:latin typeface="Times New Roman"/>
              </a:rPr>
              <a:t>&lt;нижний колонтитул&gt;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87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pPr algn="r"/>
            <a:fld id="{76655FA3-70AA-4F97-AE46-8F715FA159E2}" type="slidenum">
              <a:rPr b="0" lang="ru-RU" sz="1400" spc="-1" strike="noStrike">
                <a:latin typeface="Times New Roman"/>
              </a:rPr>
              <a:t>&lt;номер&gt;</a:t>
            </a:fld>
            <a:endParaRPr b="0" lang="ru-RU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endParaRPr b="0" lang="ru-RU" sz="2000" spc="-1" strike="noStrike">
              <a:latin typeface="Arial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 type="sldNum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1B376F52-9CEE-4C81-B0CA-4409AAFD156A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144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endParaRPr b="0" lang="ru-RU" sz="2000" spc="-1" strike="noStrike">
              <a:latin typeface="Arial"/>
            </a:endParaRPr>
          </a:p>
        </p:txBody>
      </p:sp>
      <p:sp>
        <p:nvSpPr>
          <p:cNvPr id="145" name="PlaceHolder 3"/>
          <p:cNvSpPr>
            <a:spLocks noGrp="1"/>
          </p:cNvSpPr>
          <p:nvPr>
            <p:ph type="sldNum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C109746C-6071-4C08-A723-C2024C316C2C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147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endParaRPr b="0" lang="ru-RU" sz="2000" spc="-1" strike="noStrike">
              <a:latin typeface="Arial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 type="sldNum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1D5953F2-696E-4C00-B9A2-90FD91D1D279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endParaRPr b="0" lang="ru-RU" sz="2000" spc="-1" strike="noStrike">
              <a:latin typeface="Arial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 type="sldNum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887062A3-DF9F-42D8-888C-91548107331D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ctr">
              <a:lnSpc>
                <a:spcPct val="90000"/>
              </a:lnSpc>
            </a:pPr>
            <a:r>
              <a:rPr b="0" lang="ru-RU" sz="6000" spc="-1" strike="noStrike">
                <a:solidFill>
                  <a:srgbClr val="000000"/>
                </a:solidFill>
                <a:latin typeface="Calibri Light"/>
              </a:rPr>
              <a:t>Образец заголовка</a:t>
            </a:r>
            <a:endParaRPr b="0" lang="ru-RU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E5AC4E5D-F3AB-41EC-B569-368B61AA9499}" type="datetime">
              <a:rPr b="0" lang="ru-RU" sz="1200" spc="-1" strike="noStrike">
                <a:solidFill>
                  <a:srgbClr val="8b8b8b"/>
                </a:solidFill>
                <a:latin typeface="Calibri"/>
              </a:rPr>
              <a:t>12.1.22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C441006E-F9F4-4D44-9F22-1DCE96BF529E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ru-RU" sz="4400" spc="-1" strike="noStrike">
                <a:solidFill>
                  <a:srgbClr val="000000"/>
                </a:solidFill>
                <a:latin typeface="Calibri Light"/>
              </a:rPr>
              <a:t>Образец заголовка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Образец текста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Второй уровень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Третий уровень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Четвертый уровень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Пятый уровень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F2A3B5E0-1658-4D75-8C0F-EF77592856E9}" type="datetime">
              <a:rPr b="0" lang="ru-RU" sz="1200" spc="-1" strike="noStrike">
                <a:solidFill>
                  <a:srgbClr val="8b8b8b"/>
                </a:solidFill>
                <a:latin typeface="Calibri"/>
              </a:rPr>
              <a:t>12.1.22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52E215DA-7DA7-4621-9A2F-A5517DF5E825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slideLayout" Target="../slideLayouts/slideLayout13.xml"/><Relationship Id="rId6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2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openxmlformats.org/officeDocument/2006/relationships/image" Target="../media/image13.png"/><Relationship Id="rId7" Type="http://schemas.openxmlformats.org/officeDocument/2006/relationships/slideLayout" Target="../slideLayouts/slideLayout13.xml"/><Relationship Id="rId8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4.jpeg"/><Relationship Id="rId2" Type="http://schemas.openxmlformats.org/officeDocument/2006/relationships/slideLayout" Target="../slideLayouts/slideLayout2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5.jpeg"/><Relationship Id="rId2" Type="http://schemas.openxmlformats.org/officeDocument/2006/relationships/image" Target="../media/image16.png"/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5" Type="http://schemas.openxmlformats.org/officeDocument/2006/relationships/image" Target="../media/image19.png"/><Relationship Id="rId6" Type="http://schemas.openxmlformats.org/officeDocument/2006/relationships/image" Target="../media/image20.png"/><Relationship Id="rId7" Type="http://schemas.openxmlformats.org/officeDocument/2006/relationships/slideLayout" Target="../slideLayouts/slideLayout13.xml"/><Relationship Id="rId8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21.jpeg"/><Relationship Id="rId2" Type="http://schemas.openxmlformats.org/officeDocument/2006/relationships/image" Target="../media/image22.png"/><Relationship Id="rId3" Type="http://schemas.openxmlformats.org/officeDocument/2006/relationships/image" Target="../media/image23.png"/><Relationship Id="rId4" Type="http://schemas.openxmlformats.org/officeDocument/2006/relationships/image" Target="../media/image24.png"/><Relationship Id="rId5" Type="http://schemas.openxmlformats.org/officeDocument/2006/relationships/image" Target="../media/image25.png"/><Relationship Id="rId6" Type="http://schemas.openxmlformats.org/officeDocument/2006/relationships/slideLayout" Target="../slideLayouts/slideLayout13.xml"/><Relationship Id="rId7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26.jpeg"/><Relationship Id="rId2" Type="http://schemas.openxmlformats.org/officeDocument/2006/relationships/image" Target="../media/image27.png"/><Relationship Id="rId3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Box 8"/>
          <p:cNvSpPr/>
          <p:nvPr/>
        </p:nvSpPr>
        <p:spPr>
          <a:xfrm>
            <a:off x="2254320" y="2173320"/>
            <a:ext cx="7683120" cy="2223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7000"/>
              </a:lnSpc>
              <a:spcAft>
                <a:spcPts val="799"/>
              </a:spcAft>
            </a:pPr>
            <a:r>
              <a:rPr b="1" lang="ru-RU" sz="4000" spc="-1" strike="noStrike">
                <a:solidFill>
                  <a:srgbClr val="ffffff"/>
                </a:solidFill>
                <a:latin typeface="Cera Round Pro"/>
                <a:ea typeface="Calibri"/>
              </a:rPr>
              <a:t>Teach&amp;Study</a:t>
            </a:r>
            <a:endParaRPr b="0" lang="ru-RU" sz="4000" spc="-1" strike="noStrike">
              <a:latin typeface="Arial"/>
            </a:endParaRPr>
          </a:p>
          <a:p>
            <a:pPr algn="ctr">
              <a:lnSpc>
                <a:spcPct val="107000"/>
              </a:lnSpc>
              <a:spcBef>
                <a:spcPts val="601"/>
              </a:spcBef>
              <a:spcAft>
                <a:spcPts val="799"/>
              </a:spcAft>
            </a:pPr>
            <a:r>
              <a:rPr b="0" lang="ru-RU" sz="4000" spc="-1" strike="noStrike">
                <a:solidFill>
                  <a:srgbClr val="ffffff"/>
                </a:solidFill>
                <a:latin typeface="Cera Round Pro"/>
                <a:ea typeface="Calibri"/>
              </a:rPr>
              <a:t>Инновационная платформа онлайн-образования</a:t>
            </a:r>
            <a:endParaRPr b="0" lang="ru-RU" sz="4000" spc="-1" strike="noStrike">
              <a:latin typeface="Arial"/>
            </a:endParaRPr>
          </a:p>
        </p:txBody>
      </p:sp>
      <p:pic>
        <p:nvPicPr>
          <p:cNvPr id="89" name="Рисунок 1" descr=""/>
          <p:cNvPicPr/>
          <p:nvPr/>
        </p:nvPicPr>
        <p:blipFill>
          <a:blip r:embed="rId2"/>
          <a:stretch/>
        </p:blipFill>
        <p:spPr>
          <a:xfrm>
            <a:off x="517680" y="397440"/>
            <a:ext cx="975960" cy="915840"/>
          </a:xfrm>
          <a:prstGeom prst="rect">
            <a:avLst/>
          </a:prstGeom>
          <a:ln w="0">
            <a:noFill/>
          </a:ln>
        </p:spPr>
      </p:pic>
      <p:sp>
        <p:nvSpPr>
          <p:cNvPr id="90" name="TextBox 3"/>
          <p:cNvSpPr/>
          <p:nvPr/>
        </p:nvSpPr>
        <p:spPr>
          <a:xfrm>
            <a:off x="9092880" y="6150240"/>
            <a:ext cx="2857320" cy="415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7000"/>
              </a:lnSpc>
              <a:spcAft>
                <a:spcPts val="799"/>
              </a:spcAft>
            </a:pPr>
            <a:r>
              <a:rPr b="0" lang="en-US" sz="2000" spc="-1" strike="noStrike">
                <a:solidFill>
                  <a:srgbClr val="ffffff"/>
                </a:solidFill>
                <a:latin typeface="Cera Round Pro Medium"/>
              </a:rPr>
              <a:t>TeachAndStudy</a:t>
            </a:r>
            <a:r>
              <a:rPr b="0" lang="ru-RU" sz="2000" spc="-1" strike="noStrike">
                <a:solidFill>
                  <a:srgbClr val="ffffff"/>
                </a:solidFill>
                <a:latin typeface="Cera Round Pro Medium"/>
              </a:rPr>
              <a:t>.</a:t>
            </a:r>
            <a:r>
              <a:rPr b="0" lang="en-US" sz="2000" spc="-1" strike="noStrike">
                <a:solidFill>
                  <a:srgbClr val="ffffff"/>
                </a:solidFill>
                <a:latin typeface="Cera Round Pro Medium"/>
              </a:rPr>
              <a:t>ru</a:t>
            </a:r>
            <a:endParaRPr b="0" lang="ru-RU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Рисунок 5" descr=""/>
          <p:cNvPicPr/>
          <p:nvPr/>
        </p:nvPicPr>
        <p:blipFill>
          <a:blip r:embed="rId1"/>
          <a:stretch/>
        </p:blipFill>
        <p:spPr>
          <a:xfrm>
            <a:off x="8851680" y="0"/>
            <a:ext cx="3340080" cy="6857640"/>
          </a:xfrm>
          <a:prstGeom prst="rect">
            <a:avLst/>
          </a:prstGeom>
          <a:ln w="0">
            <a:noFill/>
          </a:ln>
        </p:spPr>
      </p:pic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9388080" y="2993400"/>
            <a:ext cx="2274480" cy="870480"/>
          </a:xfrm>
          <a:prstGeom prst="rect">
            <a:avLst/>
          </a:prstGeom>
          <a:noFill/>
          <a:ln w="0">
            <a:solidFill>
              <a:srgbClr val="ffffff"/>
            </a:solidFill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</a:pPr>
            <a:r>
              <a:rPr b="1" lang="ru-RU" sz="2000" spc="-1" strike="noStrike">
                <a:solidFill>
                  <a:srgbClr val="ffffff"/>
                </a:solidFill>
                <a:latin typeface="Cera Round Pro"/>
                <a:ea typeface="Calibri"/>
              </a:rPr>
              <a:t>Начните зарабатывать уже сейчас!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TextBox 14"/>
          <p:cNvSpPr/>
          <p:nvPr/>
        </p:nvSpPr>
        <p:spPr>
          <a:xfrm>
            <a:off x="1524600" y="3353040"/>
            <a:ext cx="7003440" cy="1983240"/>
          </a:xfrm>
          <a:prstGeom prst="rect">
            <a:avLst/>
          </a:prstGeom>
          <a:noFill/>
          <a:ln w="0">
            <a:noFill/>
          </a:ln>
          <a:effectLst>
            <a:softEdge rad="63360"/>
          </a:effectLst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7000"/>
              </a:lnSpc>
              <a:spcBef>
                <a:spcPts val="601"/>
              </a:spcBef>
              <a:spcAft>
                <a:spcPts val="2999"/>
              </a:spcAft>
            </a:pPr>
            <a:r>
              <a:rPr b="0" lang="ru-RU" sz="2000" spc="-1" strike="noStrike">
                <a:solidFill>
                  <a:srgbClr val="000000"/>
                </a:solidFill>
                <a:latin typeface="Cera Round Pro"/>
              </a:rPr>
              <a:t>Регистрация на платформе</a:t>
            </a:r>
            <a:endParaRPr b="0" lang="ru-RU" sz="2000" spc="-1" strike="noStrike">
              <a:latin typeface="Arial"/>
            </a:endParaRPr>
          </a:p>
          <a:p>
            <a:pPr>
              <a:lnSpc>
                <a:spcPct val="107000"/>
              </a:lnSpc>
              <a:spcBef>
                <a:spcPts val="601"/>
              </a:spcBef>
              <a:spcAft>
                <a:spcPts val="2999"/>
              </a:spcAft>
            </a:pPr>
            <a:r>
              <a:rPr b="0" lang="ru-RU" sz="2000" spc="-1" strike="noStrike">
                <a:solidFill>
                  <a:srgbClr val="000000"/>
                </a:solidFill>
                <a:latin typeface="Cera Round Pro"/>
                <a:ea typeface="Calibri"/>
              </a:rPr>
              <a:t>Публикация курса</a:t>
            </a:r>
            <a:r>
              <a:rPr b="0" lang="en-US" sz="2000" spc="-1" strike="noStrike">
                <a:solidFill>
                  <a:srgbClr val="000000"/>
                </a:solidFill>
                <a:latin typeface="Cera Round Pro"/>
                <a:ea typeface="Calibri"/>
              </a:rPr>
              <a:t> </a:t>
            </a:r>
            <a:endParaRPr b="0" lang="ru-RU" sz="2000" spc="-1" strike="noStrike">
              <a:latin typeface="Arial"/>
            </a:endParaRPr>
          </a:p>
          <a:p>
            <a:pPr>
              <a:lnSpc>
                <a:spcPct val="107000"/>
              </a:lnSpc>
              <a:spcBef>
                <a:spcPts val="601"/>
              </a:spcBef>
              <a:spcAft>
                <a:spcPts val="2401"/>
              </a:spcAft>
            </a:pPr>
            <a:r>
              <a:rPr b="0" lang="ru-RU" sz="2000" spc="-1" strike="noStrike">
                <a:solidFill>
                  <a:srgbClr val="000000"/>
                </a:solidFill>
                <a:latin typeface="Cera Round Pro"/>
                <a:ea typeface="Calibri"/>
              </a:rPr>
              <a:t>Получение дохода с каждой покупки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94" name="TextBox 2"/>
          <p:cNvSpPr/>
          <p:nvPr/>
        </p:nvSpPr>
        <p:spPr>
          <a:xfrm>
            <a:off x="9092880" y="6150240"/>
            <a:ext cx="2857320" cy="415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7000"/>
              </a:lnSpc>
              <a:spcAft>
                <a:spcPts val="799"/>
              </a:spcAft>
            </a:pPr>
            <a:r>
              <a:rPr b="0" lang="en-US" sz="2000" spc="-1" strike="noStrike">
                <a:solidFill>
                  <a:srgbClr val="ffffff"/>
                </a:solidFill>
                <a:latin typeface="Cera Round Pro Medium"/>
              </a:rPr>
              <a:t>TeachAndStudy</a:t>
            </a:r>
            <a:r>
              <a:rPr b="0" lang="ru-RU" sz="2000" spc="-1" strike="noStrike">
                <a:solidFill>
                  <a:srgbClr val="ffffff"/>
                </a:solidFill>
                <a:latin typeface="Cera Round Pro Medium"/>
              </a:rPr>
              <a:t>.</a:t>
            </a:r>
            <a:r>
              <a:rPr b="0" lang="en-US" sz="2000" spc="-1" strike="noStrike">
                <a:solidFill>
                  <a:srgbClr val="ffffff"/>
                </a:solidFill>
                <a:latin typeface="Cera Round Pro Medium"/>
              </a:rPr>
              <a:t>ru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95" name="TextBox 10"/>
          <p:cNvSpPr/>
          <p:nvPr/>
        </p:nvSpPr>
        <p:spPr>
          <a:xfrm>
            <a:off x="606600" y="833760"/>
            <a:ext cx="7651440" cy="2004840"/>
          </a:xfrm>
          <a:prstGeom prst="rect">
            <a:avLst/>
          </a:prstGeom>
          <a:noFill/>
          <a:ln w="0">
            <a:noFill/>
          </a:ln>
          <a:effectLst>
            <a:softEdge rad="63360"/>
          </a:effectLst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7000"/>
              </a:lnSpc>
              <a:spcBef>
                <a:spcPts val="601"/>
              </a:spcBef>
              <a:spcAft>
                <a:spcPts val="2401"/>
              </a:spcAft>
            </a:pPr>
            <a:r>
              <a:rPr b="1" lang="ru-RU" sz="2000" spc="-1" strike="noStrike">
                <a:solidFill>
                  <a:srgbClr val="000000"/>
                </a:solidFill>
                <a:latin typeface="Cera Round Pro"/>
                <a:ea typeface="Calibri"/>
              </a:rPr>
              <a:t>Разместите курс по любому направлению образовательной деятельности и получайте прибыль!</a:t>
            </a:r>
            <a:endParaRPr b="0" lang="ru-RU" sz="2000" spc="-1" strike="noStrike">
              <a:latin typeface="Arial"/>
            </a:endParaRPr>
          </a:p>
          <a:p>
            <a:pPr algn="ctr">
              <a:lnSpc>
                <a:spcPct val="107000"/>
              </a:lnSpc>
              <a:spcBef>
                <a:spcPts val="601"/>
              </a:spcBef>
              <a:spcAft>
                <a:spcPts val="1199"/>
              </a:spcAft>
            </a:pPr>
            <a:endParaRPr b="0" lang="ru-RU" sz="2000" spc="-1" strike="noStrike">
              <a:latin typeface="Arial"/>
            </a:endParaRPr>
          </a:p>
          <a:p>
            <a:pPr algn="ctr">
              <a:lnSpc>
                <a:spcPct val="107000"/>
              </a:lnSpc>
              <a:spcBef>
                <a:spcPts val="601"/>
              </a:spcBef>
              <a:spcAft>
                <a:spcPts val="2401"/>
              </a:spcAft>
            </a:pPr>
            <a:r>
              <a:rPr b="0" lang="ru-RU" sz="2000" spc="-1" strike="noStrike">
                <a:solidFill>
                  <a:srgbClr val="000000"/>
                </a:solidFill>
                <a:latin typeface="Cera Round Pro"/>
                <a:ea typeface="Calibri"/>
              </a:rPr>
              <a:t> </a:t>
            </a:r>
            <a:r>
              <a:rPr b="1" lang="ru-RU" sz="2000" spc="-1" strike="noStrike">
                <a:solidFill>
                  <a:srgbClr val="000000"/>
                </a:solidFill>
                <a:latin typeface="Cera Round Pro"/>
                <a:ea typeface="Calibri"/>
              </a:rPr>
              <a:t>Ваши действия:</a:t>
            </a:r>
            <a:endParaRPr b="0" lang="ru-RU" sz="2000" spc="-1" strike="noStrike">
              <a:latin typeface="Arial"/>
            </a:endParaRPr>
          </a:p>
        </p:txBody>
      </p:sp>
      <p:pic>
        <p:nvPicPr>
          <p:cNvPr id="96" name="Рисунок 13" descr="Электронная почта"/>
          <p:cNvPicPr/>
          <p:nvPr/>
        </p:nvPicPr>
        <p:blipFill>
          <a:blip r:embed="rId2"/>
          <a:stretch/>
        </p:blipFill>
        <p:spPr>
          <a:xfrm>
            <a:off x="625320" y="3193560"/>
            <a:ext cx="670680" cy="670680"/>
          </a:xfrm>
          <a:prstGeom prst="rect">
            <a:avLst/>
          </a:prstGeom>
          <a:ln w="0">
            <a:noFill/>
          </a:ln>
        </p:spPr>
      </p:pic>
      <p:pic>
        <p:nvPicPr>
          <p:cNvPr id="97" name="Рисунок 12" descr="Список"/>
          <p:cNvPicPr/>
          <p:nvPr/>
        </p:nvPicPr>
        <p:blipFill>
          <a:blip r:embed="rId3"/>
          <a:stretch/>
        </p:blipFill>
        <p:spPr>
          <a:xfrm>
            <a:off x="614880" y="4025160"/>
            <a:ext cx="670680" cy="670680"/>
          </a:xfrm>
          <a:prstGeom prst="rect">
            <a:avLst/>
          </a:prstGeom>
          <a:ln w="0">
            <a:noFill/>
          </a:ln>
        </p:spPr>
      </p:pic>
      <p:pic>
        <p:nvPicPr>
          <p:cNvPr id="98" name="Рисунок 11" descr="Деньги"/>
          <p:cNvPicPr/>
          <p:nvPr/>
        </p:nvPicPr>
        <p:blipFill>
          <a:blip r:embed="rId4"/>
          <a:stretch/>
        </p:blipFill>
        <p:spPr>
          <a:xfrm>
            <a:off x="606600" y="4856760"/>
            <a:ext cx="660240" cy="6602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Box 8"/>
          <p:cNvSpPr/>
          <p:nvPr/>
        </p:nvSpPr>
        <p:spPr>
          <a:xfrm>
            <a:off x="4084920" y="865440"/>
            <a:ext cx="7427880" cy="5418360"/>
          </a:xfrm>
          <a:prstGeom prst="rect">
            <a:avLst/>
          </a:prstGeom>
          <a:noFill/>
          <a:ln w="0">
            <a:noFill/>
          </a:ln>
          <a:effectLst>
            <a:softEdge rad="63360"/>
          </a:effectLst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>
              <a:lnSpc>
                <a:spcPct val="107000"/>
              </a:lnSpc>
              <a:spcBef>
                <a:spcPts val="601"/>
              </a:spcBef>
              <a:spcAft>
                <a:spcPts val="2401"/>
              </a:spcAft>
            </a:pPr>
            <a:r>
              <a:rPr b="0" lang="ru-RU" sz="2000" spc="-1" strike="noStrike">
                <a:solidFill>
                  <a:srgbClr val="000000"/>
                </a:solidFill>
                <a:latin typeface="Cera Round Pro"/>
                <a:ea typeface="Calibri"/>
              </a:rPr>
              <a:t>	</a:t>
            </a:r>
            <a:r>
              <a:rPr b="0" lang="ru-RU" sz="2000" spc="-1" strike="noStrike">
                <a:solidFill>
                  <a:srgbClr val="000000"/>
                </a:solidFill>
                <a:latin typeface="Cera Round Pro"/>
                <a:ea typeface="Calibri"/>
              </a:rPr>
              <a:t>Уважаемые коллеги! Представляем Вашему вниманию инновационную платформу онлайн-образования </a:t>
            </a:r>
            <a:r>
              <a:rPr b="1" lang="ru-RU" sz="2000" spc="-1" strike="noStrike">
                <a:solidFill>
                  <a:srgbClr val="000000"/>
                </a:solidFill>
                <a:latin typeface="Cera Round Pro"/>
                <a:ea typeface="Calibri"/>
              </a:rPr>
              <a:t>Teach&amp;Study</a:t>
            </a:r>
            <a:r>
              <a:rPr b="0" lang="ru-RU" sz="2000" spc="-1" strike="noStrike">
                <a:solidFill>
                  <a:srgbClr val="000000"/>
                </a:solidFill>
                <a:latin typeface="Cera Round Pro"/>
                <a:ea typeface="Calibri"/>
              </a:rPr>
              <a:t>.</a:t>
            </a:r>
            <a:endParaRPr b="0" lang="ru-RU" sz="2000" spc="-1" strike="noStrike">
              <a:latin typeface="Arial"/>
            </a:endParaRPr>
          </a:p>
          <a:p>
            <a:pPr algn="just">
              <a:lnSpc>
                <a:spcPct val="107000"/>
              </a:lnSpc>
              <a:spcBef>
                <a:spcPts val="601"/>
              </a:spcBef>
              <a:spcAft>
                <a:spcPts val="2401"/>
              </a:spcAft>
            </a:pPr>
            <a:r>
              <a:rPr b="0" lang="ru-RU" sz="2000" spc="-1" strike="noStrike">
                <a:solidFill>
                  <a:srgbClr val="000000"/>
                </a:solidFill>
                <a:latin typeface="Cera Round Pro"/>
                <a:ea typeface="Calibri"/>
              </a:rPr>
              <a:t>	</a:t>
            </a:r>
            <a:r>
              <a:rPr b="0" lang="ru-RU" sz="2000" spc="-1" strike="noStrike">
                <a:solidFill>
                  <a:srgbClr val="000000"/>
                </a:solidFill>
                <a:latin typeface="Cera Round Pro"/>
                <a:ea typeface="Calibri"/>
              </a:rPr>
              <a:t>Мы приглашаем к сотрудничеству специалистов, готовых перенести свои компетенции и опыт в различных областях в дистанционный формат преподавания и стать авторами и кураторами онлайн-курсов.</a:t>
            </a:r>
            <a:endParaRPr b="0" lang="ru-RU" sz="2000" spc="-1" strike="noStrike">
              <a:latin typeface="Arial"/>
            </a:endParaRPr>
          </a:p>
          <a:p>
            <a:pPr algn="just">
              <a:lnSpc>
                <a:spcPct val="107000"/>
              </a:lnSpc>
              <a:spcBef>
                <a:spcPts val="601"/>
              </a:spcBef>
              <a:spcAft>
                <a:spcPts val="2401"/>
              </a:spcAft>
            </a:pPr>
            <a:r>
              <a:rPr b="0" lang="ru-RU" sz="2000" spc="-1" strike="noStrike">
                <a:solidFill>
                  <a:srgbClr val="000000"/>
                </a:solidFill>
                <a:latin typeface="Cera Round Pro"/>
                <a:ea typeface="Calibri"/>
              </a:rPr>
              <a:t>	</a:t>
            </a:r>
            <a:r>
              <a:rPr b="0" lang="ru-RU" sz="2000" spc="-1" strike="noStrike">
                <a:solidFill>
                  <a:srgbClr val="000000"/>
                </a:solidFill>
                <a:latin typeface="Cera Round Pro"/>
                <a:ea typeface="Calibri"/>
              </a:rPr>
              <a:t>Эксперты, педагоги, научные сотрудники, профессора, доценты, методисты, учителя и репетиторы с большим опытом и начинающие найдут применение и возможность монетизировать свои знания в рамках платформы онлайн-образования </a:t>
            </a:r>
            <a:r>
              <a:rPr b="1" lang="ru-RU" sz="2000" spc="-1" strike="noStrike">
                <a:solidFill>
                  <a:srgbClr val="000000"/>
                </a:solidFill>
                <a:latin typeface="Cera Round Pro"/>
                <a:ea typeface="Calibri"/>
              </a:rPr>
              <a:t>Teach&amp;Study</a:t>
            </a:r>
            <a:r>
              <a:rPr b="0" lang="ru-RU" sz="2000" spc="-1" strike="noStrike">
                <a:solidFill>
                  <a:srgbClr val="000000"/>
                </a:solidFill>
                <a:latin typeface="Cera Round Pro"/>
                <a:ea typeface="Calibri"/>
              </a:rPr>
              <a:t>.</a:t>
            </a:r>
            <a:endParaRPr b="0" lang="ru-RU" sz="2000" spc="-1" strike="noStrike">
              <a:latin typeface="Arial"/>
            </a:endParaRPr>
          </a:p>
        </p:txBody>
      </p:sp>
      <p:pic>
        <p:nvPicPr>
          <p:cNvPr id="100" name="Рисунок 5" descr=""/>
          <p:cNvPicPr/>
          <p:nvPr/>
        </p:nvPicPr>
        <p:blipFill>
          <a:blip r:embed="rId1"/>
          <a:stretch/>
        </p:blipFill>
        <p:spPr>
          <a:xfrm>
            <a:off x="0" y="0"/>
            <a:ext cx="3340080" cy="6857640"/>
          </a:xfrm>
          <a:prstGeom prst="rect">
            <a:avLst/>
          </a:prstGeom>
          <a:ln w="0">
            <a:noFill/>
          </a:ln>
        </p:spPr>
      </p:pic>
      <p:sp>
        <p:nvSpPr>
          <p:cNvPr id="101" name="TextBox 10"/>
          <p:cNvSpPr/>
          <p:nvPr/>
        </p:nvSpPr>
        <p:spPr>
          <a:xfrm>
            <a:off x="241200" y="6130800"/>
            <a:ext cx="2857320" cy="415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7000"/>
              </a:lnSpc>
              <a:spcAft>
                <a:spcPts val="799"/>
              </a:spcAft>
            </a:pPr>
            <a:r>
              <a:rPr b="0" lang="en-US" sz="2000" spc="-1" strike="noStrike">
                <a:solidFill>
                  <a:srgbClr val="ffffff"/>
                </a:solidFill>
                <a:latin typeface="Cera Round Pro Medium"/>
              </a:rPr>
              <a:t>TeachAndStudy</a:t>
            </a:r>
            <a:r>
              <a:rPr b="0" lang="ru-RU" sz="2000" spc="-1" strike="noStrike">
                <a:solidFill>
                  <a:srgbClr val="ffffff"/>
                </a:solidFill>
                <a:latin typeface="Cera Round Pro Medium"/>
              </a:rPr>
              <a:t>.</a:t>
            </a:r>
            <a:r>
              <a:rPr b="0" lang="en-US" sz="2000" spc="-1" strike="noStrike">
                <a:solidFill>
                  <a:srgbClr val="ffffff"/>
                </a:solidFill>
                <a:latin typeface="Cera Round Pro Medium"/>
              </a:rPr>
              <a:t>ru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102" name="Заголовок 1"/>
          <p:cNvSpPr/>
          <p:nvPr/>
        </p:nvSpPr>
        <p:spPr>
          <a:xfrm>
            <a:off x="482040" y="3102840"/>
            <a:ext cx="2376360" cy="651960"/>
          </a:xfrm>
          <a:prstGeom prst="rect">
            <a:avLst/>
          </a:prstGeom>
          <a:noFill/>
          <a:ln w="0">
            <a:solidFill>
              <a:srgbClr val="ffffff"/>
            </a:solidFill>
          </a:ln>
          <a:effectLst>
            <a:glow rad="152280">
              <a:srgbClr val="ffffff">
                <a:alpha val="13000"/>
              </a:srgbClr>
            </a:glow>
          </a:effectLst>
        </p:spPr>
        <p:style>
          <a:lnRef idx="0"/>
          <a:fillRef idx="0"/>
          <a:effectRef idx="0"/>
          <a:fontRef idx="minor"/>
        </p:style>
        <p:txBody>
          <a:bodyPr anchor="b">
            <a:noAutofit/>
          </a:bodyPr>
          <a:p>
            <a:pPr algn="ctr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</a:pPr>
            <a:r>
              <a:rPr b="1" lang="ru-RU" sz="2000" spc="-1" strike="noStrike">
                <a:solidFill>
                  <a:srgbClr val="ffffff"/>
                </a:solidFill>
                <a:latin typeface="Cera Round Pro"/>
                <a:ea typeface="Calibri"/>
              </a:rPr>
              <a:t>Инновационная платформа</a:t>
            </a:r>
            <a:endParaRPr b="0" lang="ru-RU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Рисунок 5" descr=""/>
          <p:cNvPicPr/>
          <p:nvPr/>
        </p:nvPicPr>
        <p:blipFill>
          <a:blip r:embed="rId1"/>
          <a:stretch/>
        </p:blipFill>
        <p:spPr>
          <a:xfrm>
            <a:off x="8851680" y="0"/>
            <a:ext cx="3340080" cy="6857640"/>
          </a:xfrm>
          <a:prstGeom prst="rect">
            <a:avLst/>
          </a:prstGeom>
          <a:ln w="0">
            <a:noFill/>
          </a:ln>
        </p:spPr>
      </p:pic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9482760" y="3071160"/>
            <a:ext cx="2077560" cy="714960"/>
          </a:xfrm>
          <a:prstGeom prst="rect">
            <a:avLst/>
          </a:prstGeom>
          <a:noFill/>
          <a:ln w="0">
            <a:solidFill>
              <a:srgbClr val="ffffff"/>
            </a:solidFill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</a:pPr>
            <a:r>
              <a:rPr b="1" lang="ru-RU" sz="2000" spc="-1" strike="noStrike">
                <a:solidFill>
                  <a:srgbClr val="ffffff"/>
                </a:solidFill>
                <a:latin typeface="Cera Round Pro"/>
                <a:ea typeface="Calibri"/>
              </a:rPr>
              <a:t>Наше предложение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05" name="Рисунок 42" descr="Голова с шестеренками"/>
          <p:cNvPicPr/>
          <p:nvPr/>
        </p:nvPicPr>
        <p:blipFill>
          <a:blip r:embed="rId2"/>
          <a:stretch/>
        </p:blipFill>
        <p:spPr>
          <a:xfrm>
            <a:off x="357120" y="863640"/>
            <a:ext cx="670680" cy="670680"/>
          </a:xfrm>
          <a:prstGeom prst="rect">
            <a:avLst/>
          </a:prstGeom>
          <a:ln w="0">
            <a:noFill/>
          </a:ln>
        </p:spPr>
      </p:pic>
      <p:pic>
        <p:nvPicPr>
          <p:cNvPr id="106" name="Рисунок 28" descr="Аудитория"/>
          <p:cNvPicPr/>
          <p:nvPr/>
        </p:nvPicPr>
        <p:blipFill>
          <a:blip r:embed="rId3"/>
          <a:stretch/>
        </p:blipFill>
        <p:spPr>
          <a:xfrm>
            <a:off x="359640" y="2057400"/>
            <a:ext cx="670680" cy="670680"/>
          </a:xfrm>
          <a:prstGeom prst="rect">
            <a:avLst/>
          </a:prstGeom>
          <a:ln w="0">
            <a:noFill/>
          </a:ln>
        </p:spPr>
      </p:pic>
      <p:pic>
        <p:nvPicPr>
          <p:cNvPr id="107" name="Рисунок 34" descr="Собрание"/>
          <p:cNvPicPr/>
          <p:nvPr/>
        </p:nvPicPr>
        <p:blipFill>
          <a:blip r:embed="rId4"/>
          <a:stretch/>
        </p:blipFill>
        <p:spPr>
          <a:xfrm>
            <a:off x="357120" y="3102840"/>
            <a:ext cx="670680" cy="670680"/>
          </a:xfrm>
          <a:prstGeom prst="rect">
            <a:avLst/>
          </a:prstGeom>
          <a:ln w="0">
            <a:noFill/>
          </a:ln>
        </p:spPr>
      </p:pic>
      <p:pic>
        <p:nvPicPr>
          <p:cNvPr id="108" name="Рисунок 38" descr="Группа людей"/>
          <p:cNvPicPr/>
          <p:nvPr/>
        </p:nvPicPr>
        <p:blipFill>
          <a:blip r:embed="rId5"/>
          <a:stretch/>
        </p:blipFill>
        <p:spPr>
          <a:xfrm>
            <a:off x="357120" y="4315320"/>
            <a:ext cx="670680" cy="670680"/>
          </a:xfrm>
          <a:prstGeom prst="rect">
            <a:avLst/>
          </a:prstGeom>
          <a:ln w="0">
            <a:noFill/>
          </a:ln>
        </p:spPr>
      </p:pic>
      <p:pic>
        <p:nvPicPr>
          <p:cNvPr id="109" name="Рисунок 40" descr="Школьник"/>
          <p:cNvPicPr/>
          <p:nvPr/>
        </p:nvPicPr>
        <p:blipFill>
          <a:blip r:embed="rId6"/>
          <a:stretch/>
        </p:blipFill>
        <p:spPr>
          <a:xfrm>
            <a:off x="357120" y="5451120"/>
            <a:ext cx="670680" cy="670680"/>
          </a:xfrm>
          <a:prstGeom prst="rect">
            <a:avLst/>
          </a:prstGeom>
          <a:ln w="0">
            <a:noFill/>
          </a:ln>
        </p:spPr>
      </p:pic>
      <p:sp>
        <p:nvSpPr>
          <p:cNvPr id="110" name="TextBox 14"/>
          <p:cNvSpPr/>
          <p:nvPr/>
        </p:nvSpPr>
        <p:spPr>
          <a:xfrm>
            <a:off x="1223640" y="656640"/>
            <a:ext cx="7350480" cy="5854680"/>
          </a:xfrm>
          <a:prstGeom prst="rect">
            <a:avLst/>
          </a:prstGeom>
          <a:noFill/>
          <a:ln w="0">
            <a:noFill/>
          </a:ln>
          <a:effectLst>
            <a:softEdge rad="63360"/>
          </a:effectLst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7000"/>
              </a:lnSpc>
              <a:spcBef>
                <a:spcPts val="601"/>
              </a:spcBef>
              <a:spcAft>
                <a:spcPts val="2401"/>
              </a:spcAft>
            </a:pPr>
            <a:r>
              <a:rPr b="0" lang="ru-RU" sz="2000" spc="-1" strike="noStrike">
                <a:solidFill>
                  <a:srgbClr val="000000"/>
                </a:solidFill>
                <a:latin typeface="Cera Round Pro"/>
                <a:ea typeface="Calibri"/>
              </a:rPr>
              <a:t>Платформа для изучения и формирования курсов дистанционного обучения любой степени конструктивной сложности</a:t>
            </a:r>
            <a:r>
              <a:rPr b="0" lang="ru-RU" sz="2000" spc="-1" strike="noStrike">
                <a:solidFill>
                  <a:srgbClr val="000000"/>
                </a:solidFill>
                <a:latin typeface="Cera Round Pro"/>
                <a:ea typeface="Calibri"/>
              </a:rPr>
              <a:t>	</a:t>
            </a:r>
            <a:endParaRPr b="0" lang="ru-RU" sz="2000" spc="-1" strike="noStrike">
              <a:latin typeface="Arial"/>
            </a:endParaRPr>
          </a:p>
          <a:p>
            <a:pPr>
              <a:lnSpc>
                <a:spcPct val="107000"/>
              </a:lnSpc>
              <a:spcBef>
                <a:spcPts val="601"/>
              </a:spcBef>
              <a:spcAft>
                <a:spcPts val="2401"/>
              </a:spcAft>
            </a:pPr>
            <a:r>
              <a:rPr b="0" lang="ru-RU" sz="2000" spc="-1" strike="noStrike">
                <a:solidFill>
                  <a:srgbClr val="000000"/>
                </a:solidFill>
                <a:latin typeface="Cera Round Pro"/>
                <a:ea typeface="Calibri"/>
              </a:rPr>
              <a:t>Предоставление современной и комфортной образовательной среды для учащихся и преподавателей</a:t>
            </a:r>
            <a:endParaRPr b="0" lang="ru-RU" sz="2000" spc="-1" strike="noStrike">
              <a:latin typeface="Arial"/>
            </a:endParaRPr>
          </a:p>
          <a:p>
            <a:pPr>
              <a:lnSpc>
                <a:spcPct val="107000"/>
              </a:lnSpc>
              <a:spcBef>
                <a:spcPts val="601"/>
              </a:spcBef>
              <a:spcAft>
                <a:spcPts val="2401"/>
              </a:spcAft>
            </a:pPr>
            <a:r>
              <a:rPr b="0" lang="ru-RU" sz="2000" spc="-1" strike="noStrike">
                <a:solidFill>
                  <a:srgbClr val="000000"/>
                </a:solidFill>
                <a:latin typeface="Cera Round Pro"/>
                <a:ea typeface="Calibri"/>
              </a:rPr>
              <a:t>Контингент, заинтересованный в дистанционном образовании</a:t>
            </a:r>
            <a:endParaRPr b="0" lang="ru-RU" sz="2000" spc="-1" strike="noStrike">
              <a:latin typeface="Arial"/>
            </a:endParaRPr>
          </a:p>
          <a:p>
            <a:pPr>
              <a:lnSpc>
                <a:spcPct val="107000"/>
              </a:lnSpc>
              <a:spcBef>
                <a:spcPts val="601"/>
              </a:spcBef>
              <a:spcAft>
                <a:spcPts val="2401"/>
              </a:spcAft>
            </a:pPr>
            <a:r>
              <a:rPr b="0" lang="ru-RU" sz="2000" spc="-1" strike="noStrike">
                <a:solidFill>
                  <a:srgbClr val="000000"/>
                </a:solidFill>
                <a:latin typeface="Cera Round Pro"/>
                <a:ea typeface="Calibri"/>
              </a:rPr>
              <a:t>Постоянное увеличение числа студентов Вашего дистанционного курса, за счет реализации современных рекламных подходов</a:t>
            </a:r>
            <a:endParaRPr b="0" lang="ru-RU" sz="2000" spc="-1" strike="noStrike">
              <a:latin typeface="Arial"/>
            </a:endParaRPr>
          </a:p>
          <a:p>
            <a:pPr>
              <a:lnSpc>
                <a:spcPct val="107000"/>
              </a:lnSpc>
              <a:spcBef>
                <a:spcPts val="601"/>
              </a:spcBef>
              <a:spcAft>
                <a:spcPts val="2401"/>
              </a:spcAft>
            </a:pPr>
            <a:r>
              <a:rPr b="0" lang="ru-RU" sz="2000" spc="-1" strike="noStrike">
                <a:solidFill>
                  <a:srgbClr val="000000"/>
                </a:solidFill>
                <a:latin typeface="Cera Round Pro"/>
                <a:ea typeface="Calibri"/>
              </a:rPr>
              <a:t>Сопровождение процесса обучения и решение различных организационных вопросов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111" name="TextBox 2"/>
          <p:cNvSpPr/>
          <p:nvPr/>
        </p:nvSpPr>
        <p:spPr>
          <a:xfrm>
            <a:off x="9092880" y="6150240"/>
            <a:ext cx="2857320" cy="415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7000"/>
              </a:lnSpc>
              <a:spcAft>
                <a:spcPts val="799"/>
              </a:spcAft>
            </a:pPr>
            <a:r>
              <a:rPr b="0" lang="en-US" sz="2000" spc="-1" strike="noStrike">
                <a:solidFill>
                  <a:srgbClr val="ffffff"/>
                </a:solidFill>
                <a:latin typeface="Cera Round Pro Medium"/>
              </a:rPr>
              <a:t>TeachAndStudy</a:t>
            </a:r>
            <a:r>
              <a:rPr b="0" lang="ru-RU" sz="2000" spc="-1" strike="noStrike">
                <a:solidFill>
                  <a:srgbClr val="ffffff"/>
                </a:solidFill>
                <a:latin typeface="Cera Round Pro Medium"/>
              </a:rPr>
              <a:t>.</a:t>
            </a:r>
            <a:r>
              <a:rPr b="0" lang="en-US" sz="2000" spc="-1" strike="noStrike">
                <a:solidFill>
                  <a:srgbClr val="ffffff"/>
                </a:solidFill>
                <a:latin typeface="Cera Round Pro Medium"/>
              </a:rPr>
              <a:t>ru</a:t>
            </a:r>
            <a:endParaRPr b="0" lang="ru-RU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Box 8"/>
          <p:cNvSpPr/>
          <p:nvPr/>
        </p:nvSpPr>
        <p:spPr>
          <a:xfrm>
            <a:off x="4204800" y="1031760"/>
            <a:ext cx="7242120" cy="4766760"/>
          </a:xfrm>
          <a:prstGeom prst="rect">
            <a:avLst/>
          </a:prstGeom>
          <a:noFill/>
          <a:ln w="0">
            <a:noFill/>
          </a:ln>
          <a:effectLst>
            <a:softEdge rad="63360"/>
          </a:effectLst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>
              <a:lnSpc>
                <a:spcPct val="107000"/>
              </a:lnSpc>
              <a:spcBef>
                <a:spcPts val="601"/>
              </a:spcBef>
              <a:spcAft>
                <a:spcPts val="2401"/>
              </a:spcAft>
            </a:pPr>
            <a:r>
              <a:rPr b="0" lang="ru-RU" sz="2000" spc="-1" strike="noStrike">
                <a:solidFill>
                  <a:srgbClr val="ffffff"/>
                </a:solidFill>
                <a:latin typeface="Cera Round Pro"/>
                <a:ea typeface="Calibri"/>
              </a:rPr>
              <a:t>	</a:t>
            </a:r>
            <a:r>
              <a:rPr b="0" lang="ru-RU" sz="2000" spc="-1" strike="noStrike">
                <a:solidFill>
                  <a:srgbClr val="000000"/>
                </a:solidFill>
                <a:latin typeface="Cera Round Pro"/>
                <a:ea typeface="Calibri"/>
              </a:rPr>
              <a:t>Реалии современного мира изменили отношение к удаленному формату работы и образованию, дистанционные формы обучения внедряются в систему образования со школы до ВУЗов и дополнительного профессионального образования.</a:t>
            </a:r>
            <a:endParaRPr b="0" lang="ru-RU" sz="2000" spc="-1" strike="noStrike">
              <a:latin typeface="Arial"/>
            </a:endParaRPr>
          </a:p>
          <a:p>
            <a:pPr algn="just">
              <a:lnSpc>
                <a:spcPct val="107000"/>
              </a:lnSpc>
              <a:spcBef>
                <a:spcPts val="601"/>
              </a:spcBef>
              <a:spcAft>
                <a:spcPts val="2401"/>
              </a:spcAft>
            </a:pPr>
            <a:r>
              <a:rPr b="0" lang="ru-RU" sz="2000" spc="-1" strike="noStrike">
                <a:solidFill>
                  <a:srgbClr val="000000"/>
                </a:solidFill>
                <a:latin typeface="Cera Round Pro"/>
                <a:ea typeface="Calibri"/>
              </a:rPr>
              <a:t>	</a:t>
            </a:r>
            <a:r>
              <a:rPr b="0" lang="ru-RU" sz="2000" spc="-1" strike="noStrike">
                <a:solidFill>
                  <a:srgbClr val="000000"/>
                </a:solidFill>
                <a:latin typeface="Cera Round Pro"/>
                <a:ea typeface="Calibri"/>
              </a:rPr>
              <a:t>Все большее количество слушателей отдают предпочтение удаленным формам обучения, которые стали неотъемлемой частью нашей жизни.</a:t>
            </a:r>
            <a:endParaRPr b="0" lang="ru-RU" sz="2000" spc="-1" strike="noStrike">
              <a:latin typeface="Arial"/>
            </a:endParaRPr>
          </a:p>
          <a:p>
            <a:pPr algn="just">
              <a:lnSpc>
                <a:spcPct val="107000"/>
              </a:lnSpc>
              <a:spcBef>
                <a:spcPts val="601"/>
              </a:spcBef>
              <a:spcAft>
                <a:spcPts val="2401"/>
              </a:spcAft>
            </a:pPr>
            <a:r>
              <a:rPr b="0" lang="ru-RU" sz="2000" spc="-1" strike="noStrike">
                <a:solidFill>
                  <a:srgbClr val="000000"/>
                </a:solidFill>
                <a:latin typeface="Cera Round Pro"/>
                <a:ea typeface="Calibri"/>
              </a:rPr>
              <a:t>	</a:t>
            </a:r>
            <a:r>
              <a:rPr b="0" lang="ru-RU" sz="2000" spc="-1" strike="noStrike">
                <a:solidFill>
                  <a:srgbClr val="000000"/>
                </a:solidFill>
                <a:latin typeface="Cera Round Pro"/>
                <a:ea typeface="Calibri"/>
              </a:rPr>
              <a:t>Не упускайте шанс быть на острие передовых тенденций в сфере образовательной деятельности и возможность монетизировать Ваши знания на самых выгодных условиях.</a:t>
            </a:r>
            <a:endParaRPr b="0" lang="ru-RU" sz="2000" spc="-1" strike="noStrike">
              <a:latin typeface="Arial"/>
            </a:endParaRPr>
          </a:p>
        </p:txBody>
      </p:sp>
      <p:pic>
        <p:nvPicPr>
          <p:cNvPr id="113" name="Рисунок 1" descr=""/>
          <p:cNvPicPr/>
          <p:nvPr/>
        </p:nvPicPr>
        <p:blipFill>
          <a:blip r:embed="rId1"/>
          <a:stretch/>
        </p:blipFill>
        <p:spPr>
          <a:xfrm>
            <a:off x="0" y="0"/>
            <a:ext cx="3340080" cy="6857640"/>
          </a:xfrm>
          <a:prstGeom prst="rect">
            <a:avLst/>
          </a:prstGeom>
          <a:ln w="0">
            <a:noFill/>
          </a:ln>
        </p:spPr>
      </p:pic>
      <p:sp>
        <p:nvSpPr>
          <p:cNvPr id="114" name="Заголовок 1"/>
          <p:cNvSpPr/>
          <p:nvPr/>
        </p:nvSpPr>
        <p:spPr>
          <a:xfrm>
            <a:off x="586440" y="3065760"/>
            <a:ext cx="2160360" cy="724680"/>
          </a:xfrm>
          <a:prstGeom prst="rect">
            <a:avLst/>
          </a:prstGeom>
          <a:noFill/>
          <a:ln w="0">
            <a:solidFill>
              <a:srgbClr val="ffffff"/>
            </a:solidFill>
          </a:ln>
          <a:effectLst>
            <a:glow rad="152280">
              <a:srgbClr val="ffffff">
                <a:alpha val="13000"/>
              </a:srgbClr>
            </a:glow>
          </a:effectLst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ctr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</a:pPr>
            <a:r>
              <a:rPr b="1" lang="ru-RU" sz="2000" spc="-1" strike="noStrike">
                <a:solidFill>
                  <a:srgbClr val="ffffff"/>
                </a:solidFill>
                <a:latin typeface="Cera Round Pro"/>
                <a:ea typeface="Calibri"/>
              </a:rPr>
              <a:t>Дистанционное образование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115" name="TextBox 2"/>
          <p:cNvSpPr/>
          <p:nvPr/>
        </p:nvSpPr>
        <p:spPr>
          <a:xfrm>
            <a:off x="241200" y="6130800"/>
            <a:ext cx="2857320" cy="415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7000"/>
              </a:lnSpc>
              <a:spcAft>
                <a:spcPts val="799"/>
              </a:spcAft>
            </a:pPr>
            <a:r>
              <a:rPr b="0" lang="en-US" sz="2000" spc="-1" strike="noStrike">
                <a:solidFill>
                  <a:srgbClr val="ffffff"/>
                </a:solidFill>
                <a:latin typeface="Cera Round Pro Medium"/>
              </a:rPr>
              <a:t>TeachAndStudy</a:t>
            </a:r>
            <a:r>
              <a:rPr b="0" lang="ru-RU" sz="2000" spc="-1" strike="noStrike">
                <a:solidFill>
                  <a:srgbClr val="ffffff"/>
                </a:solidFill>
                <a:latin typeface="Cera Round Pro Medium"/>
              </a:rPr>
              <a:t>.</a:t>
            </a:r>
            <a:r>
              <a:rPr b="0" lang="en-US" sz="2000" spc="-1" strike="noStrike">
                <a:solidFill>
                  <a:srgbClr val="ffffff"/>
                </a:solidFill>
                <a:latin typeface="Cera Round Pro Medium"/>
              </a:rPr>
              <a:t>ru</a:t>
            </a:r>
            <a:endParaRPr b="0" lang="ru-RU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Рисунок 2" descr=""/>
          <p:cNvPicPr/>
          <p:nvPr/>
        </p:nvPicPr>
        <p:blipFill>
          <a:blip r:embed="rId1"/>
          <a:stretch/>
        </p:blipFill>
        <p:spPr>
          <a:xfrm>
            <a:off x="8851680" y="0"/>
            <a:ext cx="3340080" cy="6857640"/>
          </a:xfrm>
          <a:prstGeom prst="rect">
            <a:avLst/>
          </a:prstGeom>
          <a:ln w="0">
            <a:noFill/>
          </a:ln>
        </p:spPr>
      </p:pic>
      <p:sp>
        <p:nvSpPr>
          <p:cNvPr id="117" name="Заголовок 1"/>
          <p:cNvSpPr/>
          <p:nvPr/>
        </p:nvSpPr>
        <p:spPr>
          <a:xfrm>
            <a:off x="9343080" y="2949120"/>
            <a:ext cx="2356920" cy="802440"/>
          </a:xfrm>
          <a:prstGeom prst="rect">
            <a:avLst/>
          </a:prstGeom>
          <a:noFill/>
          <a:ln w="0">
            <a:solidFill>
              <a:srgbClr val="ffffff"/>
            </a:solidFill>
          </a:ln>
          <a:effectLst>
            <a:glow rad="152280">
              <a:srgbClr val="ffffff">
                <a:alpha val="13000"/>
              </a:srgbClr>
            </a:glow>
          </a:effectLst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ctr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</a:pPr>
            <a:r>
              <a:rPr b="1" lang="ru-RU" sz="2000" spc="-1" strike="noStrike">
                <a:solidFill>
                  <a:srgbClr val="ffffff"/>
                </a:solidFill>
                <a:latin typeface="Cera Round Pro"/>
                <a:ea typeface="Calibri"/>
              </a:rPr>
              <a:t>Ваша задача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118" name="TextBox 10"/>
          <p:cNvSpPr/>
          <p:nvPr/>
        </p:nvSpPr>
        <p:spPr>
          <a:xfrm>
            <a:off x="1209240" y="407160"/>
            <a:ext cx="7400520" cy="6060240"/>
          </a:xfrm>
          <a:prstGeom prst="rect">
            <a:avLst/>
          </a:prstGeom>
          <a:noFill/>
          <a:ln w="0">
            <a:noFill/>
          </a:ln>
          <a:effectLst>
            <a:softEdge rad="63360"/>
          </a:effectLst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7000"/>
              </a:lnSpc>
              <a:spcBef>
                <a:spcPts val="601"/>
              </a:spcBef>
            </a:pPr>
            <a:r>
              <a:rPr b="0" lang="ru-RU" sz="2000" spc="-1" strike="noStrike">
                <a:solidFill>
                  <a:srgbClr val="000000"/>
                </a:solidFill>
                <a:latin typeface="Cera Round Pro"/>
                <a:ea typeface="Calibri"/>
              </a:rPr>
              <a:t>Создание описания и учебной программы дистанционного курса</a:t>
            </a:r>
            <a:endParaRPr b="0" lang="ru-RU" sz="2000" spc="-1" strike="noStrike">
              <a:latin typeface="Arial"/>
            </a:endParaRPr>
          </a:p>
          <a:p>
            <a:pPr>
              <a:lnSpc>
                <a:spcPct val="107000"/>
              </a:lnSpc>
              <a:spcBef>
                <a:spcPts val="601"/>
              </a:spcBef>
            </a:pPr>
            <a:endParaRPr b="0" lang="ru-RU" sz="2000" spc="-1" strike="noStrike">
              <a:latin typeface="Arial"/>
            </a:endParaRPr>
          </a:p>
          <a:p>
            <a:pPr>
              <a:lnSpc>
                <a:spcPct val="107000"/>
              </a:lnSpc>
              <a:spcBef>
                <a:spcPts val="601"/>
              </a:spcBef>
            </a:pPr>
            <a:r>
              <a:rPr b="0" lang="ru-RU" sz="2000" spc="-1" strike="noStrike">
                <a:solidFill>
                  <a:srgbClr val="000000"/>
                </a:solidFill>
                <a:latin typeface="Cera Round Pro"/>
                <a:ea typeface="Calibri"/>
              </a:rPr>
              <a:t>Наличие текстовых и/или видеолекций, а также заданий для проверки знаний, готовых к выгрузке на платформу</a:t>
            </a:r>
            <a:endParaRPr b="0" lang="ru-RU" sz="2000" spc="-1" strike="noStrike">
              <a:latin typeface="Arial"/>
            </a:endParaRPr>
          </a:p>
          <a:p>
            <a:pPr>
              <a:lnSpc>
                <a:spcPct val="107000"/>
              </a:lnSpc>
              <a:spcBef>
                <a:spcPts val="601"/>
              </a:spcBef>
            </a:pPr>
            <a:endParaRPr b="0" lang="ru-RU" sz="2000" spc="-1" strike="noStrike">
              <a:latin typeface="Arial"/>
            </a:endParaRPr>
          </a:p>
          <a:p>
            <a:pPr>
              <a:lnSpc>
                <a:spcPct val="107000"/>
              </a:lnSpc>
              <a:spcBef>
                <a:spcPts val="601"/>
              </a:spcBef>
            </a:pPr>
            <a:r>
              <a:rPr b="0" lang="ru-RU" sz="2000" spc="-1" strike="noStrike">
                <a:solidFill>
                  <a:srgbClr val="000000"/>
                </a:solidFill>
                <a:latin typeface="Cera Round Pro"/>
                <a:ea typeface="Calibri"/>
              </a:rPr>
              <a:t>Ответы на вопросы студентов, возникающие при прохождении обучения</a:t>
            </a:r>
            <a:endParaRPr b="0" lang="ru-RU" sz="2000" spc="-1" strike="noStrike">
              <a:latin typeface="Arial"/>
            </a:endParaRPr>
          </a:p>
          <a:p>
            <a:pPr>
              <a:lnSpc>
                <a:spcPct val="107000"/>
              </a:lnSpc>
              <a:spcBef>
                <a:spcPts val="601"/>
              </a:spcBef>
            </a:pPr>
            <a:endParaRPr b="0" lang="ru-RU" sz="2000" spc="-1" strike="noStrike">
              <a:latin typeface="Arial"/>
            </a:endParaRPr>
          </a:p>
          <a:p>
            <a:pPr>
              <a:lnSpc>
                <a:spcPct val="107000"/>
              </a:lnSpc>
              <a:spcBef>
                <a:spcPts val="601"/>
              </a:spcBef>
            </a:pPr>
            <a:r>
              <a:rPr b="0" lang="ru-RU" sz="2000" spc="-1" strike="noStrike">
                <a:solidFill>
                  <a:srgbClr val="000000"/>
                </a:solidFill>
                <a:latin typeface="Cera Round Pro"/>
                <a:ea typeface="Calibri"/>
              </a:rPr>
              <a:t>Проверка тестовых заданий со свободной формой ответов и проверка итоговых экзаменационных работ</a:t>
            </a:r>
            <a:endParaRPr b="0" lang="ru-RU" sz="2000" spc="-1" strike="noStrike">
              <a:latin typeface="Arial"/>
            </a:endParaRPr>
          </a:p>
          <a:p>
            <a:pPr>
              <a:lnSpc>
                <a:spcPct val="107000"/>
              </a:lnSpc>
              <a:spcBef>
                <a:spcPts val="601"/>
              </a:spcBef>
            </a:pPr>
            <a:endParaRPr b="0" lang="ru-RU" sz="2000" spc="-1" strike="noStrike">
              <a:latin typeface="Arial"/>
            </a:endParaRPr>
          </a:p>
          <a:p>
            <a:pPr>
              <a:lnSpc>
                <a:spcPct val="107000"/>
              </a:lnSpc>
              <a:spcBef>
                <a:spcPts val="601"/>
              </a:spcBef>
            </a:pPr>
            <a:r>
              <a:rPr b="0" lang="ru-RU" sz="2000" spc="-1" strike="noStrike">
                <a:solidFill>
                  <a:srgbClr val="000000"/>
                </a:solidFill>
                <a:latin typeface="Cera Round Pro"/>
                <a:ea typeface="Calibri"/>
              </a:rPr>
              <a:t>Актуализация учебных материалов.</a:t>
            </a:r>
            <a:endParaRPr b="0" lang="ru-RU" sz="2000" spc="-1" strike="noStrike">
              <a:latin typeface="Arial"/>
            </a:endParaRPr>
          </a:p>
          <a:p>
            <a:pPr algn="just">
              <a:lnSpc>
                <a:spcPct val="107000"/>
              </a:lnSpc>
              <a:spcBef>
                <a:spcPts val="601"/>
              </a:spcBef>
            </a:pPr>
            <a:endParaRPr b="0" lang="ru-RU" sz="2000" spc="-1" strike="noStrike">
              <a:latin typeface="Arial"/>
            </a:endParaRPr>
          </a:p>
        </p:txBody>
      </p:sp>
      <p:pic>
        <p:nvPicPr>
          <p:cNvPr id="119" name="Рисунок 33" descr="Контрольный список (справа налево)"/>
          <p:cNvPicPr/>
          <p:nvPr/>
        </p:nvPicPr>
        <p:blipFill>
          <a:blip r:embed="rId2"/>
          <a:stretch/>
        </p:blipFill>
        <p:spPr>
          <a:xfrm>
            <a:off x="412200" y="3830400"/>
            <a:ext cx="660240" cy="660240"/>
          </a:xfrm>
          <a:prstGeom prst="rect">
            <a:avLst/>
          </a:prstGeom>
          <a:ln w="0">
            <a:noFill/>
          </a:ln>
        </p:spPr>
      </p:pic>
      <p:sp>
        <p:nvSpPr>
          <p:cNvPr id="120" name="TextBox 35"/>
          <p:cNvSpPr/>
          <p:nvPr/>
        </p:nvSpPr>
        <p:spPr>
          <a:xfrm>
            <a:off x="663840" y="5784480"/>
            <a:ext cx="7501680" cy="741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7000"/>
              </a:lnSpc>
            </a:pPr>
            <a:r>
              <a:rPr b="1" lang="ru-RU" sz="2000" spc="-1" strike="noStrike">
                <a:solidFill>
                  <a:srgbClr val="000000"/>
                </a:solidFill>
                <a:latin typeface="Cera Round Pro"/>
                <a:ea typeface="Calibri"/>
              </a:rPr>
              <a:t>Нас интересуют курсы по любым направлениям образовательной деятельности!</a:t>
            </a:r>
            <a:endParaRPr b="0" lang="ru-RU" sz="2000" spc="-1" strike="noStrike">
              <a:latin typeface="Arial"/>
            </a:endParaRPr>
          </a:p>
        </p:txBody>
      </p:sp>
      <p:pic>
        <p:nvPicPr>
          <p:cNvPr id="121" name="Рисунок 37" descr="Открытая книга"/>
          <p:cNvPicPr/>
          <p:nvPr/>
        </p:nvPicPr>
        <p:blipFill>
          <a:blip r:embed="rId3"/>
          <a:stretch/>
        </p:blipFill>
        <p:spPr>
          <a:xfrm>
            <a:off x="412200" y="462600"/>
            <a:ext cx="660240" cy="660240"/>
          </a:xfrm>
          <a:prstGeom prst="rect">
            <a:avLst/>
          </a:prstGeom>
          <a:ln w="0">
            <a:noFill/>
          </a:ln>
        </p:spPr>
      </p:pic>
      <p:pic>
        <p:nvPicPr>
          <p:cNvPr id="122" name="Рисунок 43" descr="Часы"/>
          <p:cNvPicPr/>
          <p:nvPr/>
        </p:nvPicPr>
        <p:blipFill>
          <a:blip r:embed="rId4"/>
          <a:stretch/>
        </p:blipFill>
        <p:spPr>
          <a:xfrm>
            <a:off x="412200" y="4807440"/>
            <a:ext cx="660240" cy="660240"/>
          </a:xfrm>
          <a:prstGeom prst="rect">
            <a:avLst/>
          </a:prstGeom>
          <a:ln w="0">
            <a:noFill/>
          </a:ln>
        </p:spPr>
      </p:pic>
      <p:pic>
        <p:nvPicPr>
          <p:cNvPr id="123" name="Рисунок 45" descr="База данных"/>
          <p:cNvPicPr/>
          <p:nvPr/>
        </p:nvPicPr>
        <p:blipFill>
          <a:blip r:embed="rId5"/>
          <a:stretch/>
        </p:blipFill>
        <p:spPr>
          <a:xfrm>
            <a:off x="412200" y="1585800"/>
            <a:ext cx="660240" cy="660240"/>
          </a:xfrm>
          <a:prstGeom prst="rect">
            <a:avLst/>
          </a:prstGeom>
          <a:ln w="0">
            <a:noFill/>
          </a:ln>
        </p:spPr>
      </p:pic>
      <p:pic>
        <p:nvPicPr>
          <p:cNvPr id="124" name="Рисунок 47" descr="Вопросы"/>
          <p:cNvPicPr/>
          <p:nvPr/>
        </p:nvPicPr>
        <p:blipFill>
          <a:blip r:embed="rId6"/>
          <a:stretch/>
        </p:blipFill>
        <p:spPr>
          <a:xfrm>
            <a:off x="412200" y="2690280"/>
            <a:ext cx="660240" cy="660240"/>
          </a:xfrm>
          <a:prstGeom prst="rect">
            <a:avLst/>
          </a:prstGeom>
          <a:ln w="0">
            <a:noFill/>
          </a:ln>
        </p:spPr>
      </p:pic>
      <p:sp>
        <p:nvSpPr>
          <p:cNvPr id="125" name="TextBox 1"/>
          <p:cNvSpPr/>
          <p:nvPr/>
        </p:nvSpPr>
        <p:spPr>
          <a:xfrm>
            <a:off x="9092880" y="6150240"/>
            <a:ext cx="2857320" cy="415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7000"/>
              </a:lnSpc>
              <a:spcAft>
                <a:spcPts val="799"/>
              </a:spcAft>
            </a:pPr>
            <a:r>
              <a:rPr b="0" lang="en-US" sz="2000" spc="-1" strike="noStrike">
                <a:solidFill>
                  <a:srgbClr val="ffffff"/>
                </a:solidFill>
                <a:latin typeface="Cera Round Pro Medium"/>
              </a:rPr>
              <a:t>TeachAndStudy</a:t>
            </a:r>
            <a:r>
              <a:rPr b="0" lang="ru-RU" sz="2000" spc="-1" strike="noStrike">
                <a:solidFill>
                  <a:srgbClr val="ffffff"/>
                </a:solidFill>
                <a:latin typeface="Cera Round Pro Medium"/>
              </a:rPr>
              <a:t>.</a:t>
            </a:r>
            <a:r>
              <a:rPr b="0" lang="en-US" sz="2000" spc="-1" strike="noStrike">
                <a:solidFill>
                  <a:srgbClr val="ffffff"/>
                </a:solidFill>
                <a:latin typeface="Cera Round Pro Medium"/>
              </a:rPr>
              <a:t>ru</a:t>
            </a:r>
            <a:endParaRPr b="0" lang="ru-RU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Рисунок 5" descr=""/>
          <p:cNvPicPr/>
          <p:nvPr/>
        </p:nvPicPr>
        <p:blipFill>
          <a:blip r:embed="rId1"/>
          <a:stretch/>
        </p:blipFill>
        <p:spPr>
          <a:xfrm>
            <a:off x="0" y="0"/>
            <a:ext cx="3340080" cy="6857640"/>
          </a:xfrm>
          <a:prstGeom prst="rect">
            <a:avLst/>
          </a:prstGeom>
          <a:ln w="0">
            <a:noFill/>
          </a:ln>
        </p:spPr>
      </p:pic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434160" y="3039840"/>
            <a:ext cx="2472120" cy="777960"/>
          </a:xfrm>
          <a:prstGeom prst="rect">
            <a:avLst/>
          </a:prstGeom>
          <a:noFill/>
          <a:ln w="0">
            <a:solidFill>
              <a:srgbClr val="ffffff"/>
            </a:solidFill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</a:pPr>
            <a:r>
              <a:rPr b="1" lang="ru-RU" sz="2000" spc="-1" strike="noStrike">
                <a:solidFill>
                  <a:srgbClr val="ffffff"/>
                </a:solidFill>
                <a:latin typeface="Cera Round Pro"/>
                <a:ea typeface="Calibri"/>
              </a:rPr>
              <a:t>Преимущества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8" name="TextBox 14"/>
          <p:cNvSpPr/>
          <p:nvPr/>
        </p:nvSpPr>
        <p:spPr>
          <a:xfrm>
            <a:off x="4537440" y="723960"/>
            <a:ext cx="7332120" cy="5375880"/>
          </a:xfrm>
          <a:prstGeom prst="rect">
            <a:avLst/>
          </a:prstGeom>
          <a:noFill/>
          <a:ln w="0">
            <a:noFill/>
          </a:ln>
          <a:effectLst>
            <a:softEdge rad="63360"/>
          </a:effectLst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7000"/>
              </a:lnSpc>
              <a:spcBef>
                <a:spcPts val="601"/>
              </a:spcBef>
              <a:spcAft>
                <a:spcPts val="2999"/>
              </a:spcAft>
            </a:pPr>
            <a:r>
              <a:rPr b="0" lang="ru-RU" sz="2000" spc="-1" strike="noStrike">
                <a:solidFill>
                  <a:srgbClr val="000000"/>
                </a:solidFill>
                <a:latin typeface="Cera Round Pro"/>
                <a:ea typeface="Calibri"/>
              </a:rPr>
              <a:t>Прозрачная система отслеживания каждого слушателя (в личном кабинете Вы видите прогресс каждого слушателя)</a:t>
            </a:r>
            <a:endParaRPr b="0" lang="ru-RU" sz="2000" spc="-1" strike="noStrike">
              <a:latin typeface="Arial"/>
            </a:endParaRPr>
          </a:p>
          <a:p>
            <a:pPr>
              <a:lnSpc>
                <a:spcPct val="107000"/>
              </a:lnSpc>
              <a:spcBef>
                <a:spcPts val="601"/>
              </a:spcBef>
              <a:spcAft>
                <a:spcPts val="2999"/>
              </a:spcAft>
            </a:pPr>
            <a:r>
              <a:rPr b="0" lang="ru-RU" sz="2000" spc="-1" strike="noStrike">
                <a:solidFill>
                  <a:srgbClr val="000000"/>
                </a:solidFill>
                <a:latin typeface="Cera Round Pro"/>
                <a:ea typeface="Calibri"/>
              </a:rPr>
              <a:t>Выгодные условия, Вы получаете оплату с каждого учащегося, который приобрел Ваш курс</a:t>
            </a:r>
            <a:endParaRPr b="0" lang="ru-RU" sz="2000" spc="-1" strike="noStrike">
              <a:latin typeface="Arial"/>
            </a:endParaRPr>
          </a:p>
          <a:p>
            <a:pPr>
              <a:lnSpc>
                <a:spcPct val="107000"/>
              </a:lnSpc>
              <a:spcBef>
                <a:spcPts val="601"/>
              </a:spcBef>
              <a:spcAft>
                <a:spcPts val="2999"/>
              </a:spcAft>
            </a:pPr>
            <a:r>
              <a:rPr b="0" lang="ru-RU" sz="2000" spc="-1" strike="noStrike">
                <a:solidFill>
                  <a:srgbClr val="000000"/>
                </a:solidFill>
                <a:latin typeface="Cera Round Pro"/>
                <a:ea typeface="Calibri"/>
              </a:rPr>
              <a:t>Возложенные на Вас задачи не требуют большого количества времени, и Вы без проблем можете совмещать ведение дистанционных курсов с Вашей основной рабочей деятельностью</a:t>
            </a:r>
            <a:endParaRPr b="0" lang="ru-RU" sz="2000" spc="-1" strike="noStrike">
              <a:latin typeface="Arial"/>
            </a:endParaRPr>
          </a:p>
          <a:p>
            <a:pPr>
              <a:lnSpc>
                <a:spcPct val="107000"/>
              </a:lnSpc>
              <a:spcBef>
                <a:spcPts val="601"/>
              </a:spcBef>
              <a:spcAft>
                <a:spcPts val="2999"/>
              </a:spcAft>
            </a:pPr>
            <a:r>
              <a:rPr b="0" lang="ru-RU" sz="2000" spc="-1" strike="noStrike">
                <a:solidFill>
                  <a:srgbClr val="000000"/>
                </a:solidFill>
                <a:latin typeface="Cera Round Pro"/>
                <a:ea typeface="Calibri"/>
              </a:rPr>
              <a:t>Возможность привлечения специалистов платформы для помощи и консультаций в вопросах создания дистанционных курсов</a:t>
            </a:r>
            <a:endParaRPr b="0" lang="ru-RU" sz="2000" spc="-1" strike="noStrike">
              <a:latin typeface="Arial"/>
            </a:endParaRPr>
          </a:p>
        </p:txBody>
      </p:sp>
      <p:pic>
        <p:nvPicPr>
          <p:cNvPr id="129" name="Рисунок 3" descr="Целевая аудитория"/>
          <p:cNvPicPr/>
          <p:nvPr/>
        </p:nvPicPr>
        <p:blipFill>
          <a:blip r:embed="rId2"/>
          <a:stretch/>
        </p:blipFill>
        <p:spPr>
          <a:xfrm>
            <a:off x="3664800" y="935280"/>
            <a:ext cx="673200" cy="673200"/>
          </a:xfrm>
          <a:prstGeom prst="rect">
            <a:avLst/>
          </a:prstGeom>
          <a:ln w="0">
            <a:noFill/>
          </a:ln>
        </p:spPr>
      </p:pic>
      <p:pic>
        <p:nvPicPr>
          <p:cNvPr id="130" name="Рисунок 6" descr="Рукопожатие"/>
          <p:cNvPicPr/>
          <p:nvPr/>
        </p:nvPicPr>
        <p:blipFill>
          <a:blip r:embed="rId3"/>
          <a:stretch/>
        </p:blipFill>
        <p:spPr>
          <a:xfrm>
            <a:off x="3664800" y="2228400"/>
            <a:ext cx="673200" cy="673200"/>
          </a:xfrm>
          <a:prstGeom prst="rect">
            <a:avLst/>
          </a:prstGeom>
          <a:ln w="0">
            <a:noFill/>
          </a:ln>
        </p:spPr>
      </p:pic>
      <p:pic>
        <p:nvPicPr>
          <p:cNvPr id="131" name="Рисунок 11" descr="Центр обработки вызовов"/>
          <p:cNvPicPr/>
          <p:nvPr/>
        </p:nvPicPr>
        <p:blipFill>
          <a:blip r:embed="rId4"/>
          <a:stretch/>
        </p:blipFill>
        <p:spPr>
          <a:xfrm>
            <a:off x="3666240" y="5267520"/>
            <a:ext cx="671760" cy="671760"/>
          </a:xfrm>
          <a:prstGeom prst="rect">
            <a:avLst/>
          </a:prstGeom>
          <a:ln w="0">
            <a:noFill/>
          </a:ln>
        </p:spPr>
      </p:pic>
      <p:pic>
        <p:nvPicPr>
          <p:cNvPr id="132" name="Рисунок 13" descr="Поделиться с человеком"/>
          <p:cNvPicPr/>
          <p:nvPr/>
        </p:nvPicPr>
        <p:blipFill>
          <a:blip r:embed="rId5"/>
          <a:stretch/>
        </p:blipFill>
        <p:spPr>
          <a:xfrm>
            <a:off x="3586320" y="3573360"/>
            <a:ext cx="830520" cy="830520"/>
          </a:xfrm>
          <a:prstGeom prst="rect">
            <a:avLst/>
          </a:prstGeom>
          <a:ln w="0">
            <a:noFill/>
          </a:ln>
        </p:spPr>
      </p:pic>
      <p:sp>
        <p:nvSpPr>
          <p:cNvPr id="133" name="TextBox 2"/>
          <p:cNvSpPr/>
          <p:nvPr/>
        </p:nvSpPr>
        <p:spPr>
          <a:xfrm>
            <a:off x="241200" y="6130800"/>
            <a:ext cx="2857320" cy="415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7000"/>
              </a:lnSpc>
              <a:spcAft>
                <a:spcPts val="799"/>
              </a:spcAft>
            </a:pPr>
            <a:r>
              <a:rPr b="0" lang="en-US" sz="2000" spc="-1" strike="noStrike">
                <a:solidFill>
                  <a:srgbClr val="ffffff"/>
                </a:solidFill>
                <a:latin typeface="Cera Round Pro Medium"/>
              </a:rPr>
              <a:t>TeachAndStudy</a:t>
            </a:r>
            <a:r>
              <a:rPr b="0" lang="ru-RU" sz="2000" spc="-1" strike="noStrike">
                <a:solidFill>
                  <a:srgbClr val="ffffff"/>
                </a:solidFill>
                <a:latin typeface="Cera Round Pro Medium"/>
              </a:rPr>
              <a:t>.</a:t>
            </a:r>
            <a:r>
              <a:rPr b="0" lang="en-US" sz="2000" spc="-1" strike="noStrike">
                <a:solidFill>
                  <a:srgbClr val="ffffff"/>
                </a:solidFill>
                <a:latin typeface="Cera Round Pro Medium"/>
              </a:rPr>
              <a:t>ru</a:t>
            </a:r>
            <a:endParaRPr b="0" lang="ru-RU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4" name="Группа 13"/>
          <p:cNvGrpSpPr/>
          <p:nvPr/>
        </p:nvGrpSpPr>
        <p:grpSpPr>
          <a:xfrm>
            <a:off x="4167720" y="2167200"/>
            <a:ext cx="3856320" cy="3003480"/>
            <a:chOff x="4167720" y="2167200"/>
            <a:chExt cx="3856320" cy="3003480"/>
          </a:xfrm>
        </p:grpSpPr>
        <p:sp>
          <p:nvSpPr>
            <p:cNvPr id="135" name="TextBox 7"/>
            <p:cNvSpPr/>
            <p:nvPr/>
          </p:nvSpPr>
          <p:spPr>
            <a:xfrm>
              <a:off x="4167720" y="2167200"/>
              <a:ext cx="3856320" cy="5778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>
                <a:lnSpc>
                  <a:spcPct val="100000"/>
                </a:lnSpc>
                <a:spcBef>
                  <a:spcPts val="601"/>
                </a:spcBef>
                <a:spcAft>
                  <a:spcPts val="601"/>
                </a:spcAft>
              </a:pPr>
              <a:r>
                <a:rPr b="1" lang="ru-RU" sz="3200" spc="-1" strike="noStrike">
                  <a:solidFill>
                    <a:srgbClr val="ffffff"/>
                  </a:solidFill>
                  <a:latin typeface="Cera Round Pro"/>
                  <a:ea typeface="Calibri"/>
                </a:rPr>
                <a:t>Наши контакты:</a:t>
              </a:r>
              <a:endParaRPr b="0" lang="ru-RU" sz="3200" spc="-1" strike="noStrike">
                <a:latin typeface="Arial"/>
              </a:endParaRPr>
            </a:p>
          </p:txBody>
        </p:sp>
        <p:sp>
          <p:nvSpPr>
            <p:cNvPr id="136" name="TextBox 8"/>
            <p:cNvSpPr/>
            <p:nvPr/>
          </p:nvSpPr>
          <p:spPr>
            <a:xfrm>
              <a:off x="4290480" y="3356640"/>
              <a:ext cx="3610800" cy="10645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>
                <a:lnSpc>
                  <a:spcPct val="100000"/>
                </a:lnSpc>
                <a:spcBef>
                  <a:spcPts val="601"/>
                </a:spcBef>
                <a:spcAft>
                  <a:spcPts val="601"/>
                </a:spcAft>
              </a:pPr>
              <a:r>
                <a:rPr b="1" lang="en-US" sz="3200" spc="-1" strike="noStrike">
                  <a:solidFill>
                    <a:srgbClr val="ffffff"/>
                  </a:solidFill>
                  <a:latin typeface="Cera Round Pro"/>
                  <a:ea typeface="Calibri"/>
                </a:rPr>
                <a:t>teachandstudy.ru</a:t>
              </a:r>
              <a:endParaRPr b="0" lang="ru-RU" sz="3200" spc="-1" strike="noStrike">
                <a:latin typeface="Arial"/>
              </a:endParaRPr>
            </a:p>
          </p:txBody>
        </p:sp>
        <p:sp>
          <p:nvSpPr>
            <p:cNvPr id="137" name="TextBox 11"/>
            <p:cNvSpPr/>
            <p:nvPr/>
          </p:nvSpPr>
          <p:spPr>
            <a:xfrm>
              <a:off x="4332240" y="4106160"/>
              <a:ext cx="3527280" cy="10645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>
                <a:lnSpc>
                  <a:spcPct val="100000"/>
                </a:lnSpc>
                <a:spcBef>
                  <a:spcPts val="601"/>
                </a:spcBef>
                <a:spcAft>
                  <a:spcPts val="601"/>
                </a:spcAft>
              </a:pPr>
              <a:r>
                <a:rPr b="1" lang="en-US" sz="3200" spc="-1" strike="noStrike">
                  <a:solidFill>
                    <a:srgbClr val="ffffff"/>
                  </a:solidFill>
                  <a:latin typeface="Cera Round Pro"/>
                  <a:ea typeface="Calibri"/>
                </a:rPr>
                <a:t>8 (800) 551-01-42</a:t>
              </a:r>
              <a:endParaRPr b="0" lang="ru-RU" sz="3200" spc="-1" strike="noStrike">
                <a:latin typeface="Arial"/>
              </a:endParaRPr>
            </a:p>
          </p:txBody>
        </p:sp>
      </p:grpSp>
      <p:sp>
        <p:nvSpPr>
          <p:cNvPr id="138" name="TextBox 1"/>
          <p:cNvSpPr/>
          <p:nvPr/>
        </p:nvSpPr>
        <p:spPr>
          <a:xfrm>
            <a:off x="9092880" y="6150240"/>
            <a:ext cx="2857320" cy="415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7000"/>
              </a:lnSpc>
              <a:spcAft>
                <a:spcPts val="799"/>
              </a:spcAft>
            </a:pPr>
            <a:r>
              <a:rPr b="0" lang="en-US" sz="2000" spc="-1" strike="noStrike">
                <a:solidFill>
                  <a:srgbClr val="ffffff"/>
                </a:solidFill>
                <a:latin typeface="Cera Round Pro Medium"/>
              </a:rPr>
              <a:t>TeachAndStudy</a:t>
            </a:r>
            <a:r>
              <a:rPr b="0" lang="ru-RU" sz="2000" spc="-1" strike="noStrike">
                <a:solidFill>
                  <a:srgbClr val="ffffff"/>
                </a:solidFill>
                <a:latin typeface="Cera Round Pro Medium"/>
              </a:rPr>
              <a:t>.</a:t>
            </a:r>
            <a:r>
              <a:rPr b="0" lang="en-US" sz="2000" spc="-1" strike="noStrike">
                <a:solidFill>
                  <a:srgbClr val="ffffff"/>
                </a:solidFill>
                <a:latin typeface="Cera Round Pro Medium"/>
              </a:rPr>
              <a:t>ru</a:t>
            </a:r>
            <a:endParaRPr b="0" lang="ru-RU" sz="2000" spc="-1" strike="noStrike">
              <a:latin typeface="Arial"/>
            </a:endParaRPr>
          </a:p>
        </p:txBody>
      </p:sp>
      <p:pic>
        <p:nvPicPr>
          <p:cNvPr id="139" name="Рисунок 4" descr=""/>
          <p:cNvPicPr/>
          <p:nvPr/>
        </p:nvPicPr>
        <p:blipFill>
          <a:blip r:embed="rId2"/>
          <a:stretch/>
        </p:blipFill>
        <p:spPr>
          <a:xfrm>
            <a:off x="517680" y="397440"/>
            <a:ext cx="975960" cy="915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646</TotalTime>
  <Application>LibreOffice/7.2.2.2$Windows_X86_64 LibreOffice_project/02b2acce88a210515b4a5bb2e46cbfb63fe97d56</Application>
  <AppVersion>15.0000</AppVersion>
  <Words>409</Words>
  <Paragraphs>54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2020-10-29T09:00:08Z</dcterms:created>
  <dc:creator>Плахов Станислав Александрович</dc:creator>
  <dc:description/>
  <dc:language>ru-RU</dc:language>
  <cp:lastModifiedBy>Плахов Станислав Александрович</cp:lastModifiedBy>
  <dcterms:modified xsi:type="dcterms:W3CDTF">2022-01-12T07:38:49Z</dcterms:modified>
  <cp:revision>90</cp:revision>
  <dc:subject/>
  <dc:title>Презентация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4</vt:i4>
  </property>
  <property fmtid="{D5CDD505-2E9C-101B-9397-08002B2CF9AE}" pid="3" name="PresentationFormat">
    <vt:lpwstr>Широкоэкранный</vt:lpwstr>
  </property>
  <property fmtid="{D5CDD505-2E9C-101B-9397-08002B2CF9AE}" pid="4" name="Slides">
    <vt:i4>8</vt:i4>
  </property>
</Properties>
</file>